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48"/>
  </p:notesMasterIdLst>
  <p:handoutMasterIdLst>
    <p:handoutMasterId r:id="rId49"/>
  </p:handoutMasterIdLst>
  <p:sldIdLst>
    <p:sldId id="409" r:id="rId2"/>
    <p:sldId id="428" r:id="rId3"/>
    <p:sldId id="410" r:id="rId4"/>
    <p:sldId id="411" r:id="rId5"/>
    <p:sldId id="412" r:id="rId6"/>
    <p:sldId id="408" r:id="rId7"/>
    <p:sldId id="385" r:id="rId8"/>
    <p:sldId id="368" r:id="rId9"/>
    <p:sldId id="365" r:id="rId10"/>
    <p:sldId id="369" r:id="rId11"/>
    <p:sldId id="381" r:id="rId12"/>
    <p:sldId id="379" r:id="rId13"/>
    <p:sldId id="372" r:id="rId14"/>
    <p:sldId id="393" r:id="rId15"/>
    <p:sldId id="431" r:id="rId16"/>
    <p:sldId id="433" r:id="rId17"/>
    <p:sldId id="435" r:id="rId18"/>
    <p:sldId id="382" r:id="rId19"/>
    <p:sldId id="384" r:id="rId20"/>
    <p:sldId id="386" r:id="rId21"/>
    <p:sldId id="390" r:id="rId22"/>
    <p:sldId id="391" r:id="rId23"/>
    <p:sldId id="392" r:id="rId24"/>
    <p:sldId id="388" r:id="rId25"/>
    <p:sldId id="425" r:id="rId26"/>
    <p:sldId id="426" r:id="rId27"/>
    <p:sldId id="395" r:id="rId28"/>
    <p:sldId id="397" r:id="rId29"/>
    <p:sldId id="402" r:id="rId30"/>
    <p:sldId id="403" r:id="rId31"/>
    <p:sldId id="398" r:id="rId32"/>
    <p:sldId id="404" r:id="rId33"/>
    <p:sldId id="405" r:id="rId34"/>
    <p:sldId id="406" r:id="rId35"/>
    <p:sldId id="407" r:id="rId36"/>
    <p:sldId id="414" r:id="rId37"/>
    <p:sldId id="417" r:id="rId38"/>
    <p:sldId id="416" r:id="rId39"/>
    <p:sldId id="418" r:id="rId40"/>
    <p:sldId id="419" r:id="rId41"/>
    <p:sldId id="420" r:id="rId42"/>
    <p:sldId id="421" r:id="rId43"/>
    <p:sldId id="422" r:id="rId44"/>
    <p:sldId id="423" r:id="rId45"/>
    <p:sldId id="427" r:id="rId46"/>
    <p:sldId id="383"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0000"/>
    <a:srgbClr val="9A0000"/>
    <a:srgbClr val="B00000"/>
    <a:srgbClr val="FFCE33"/>
    <a:srgbClr val="FFD44B"/>
    <a:srgbClr val="FFE389"/>
    <a:srgbClr val="000000"/>
    <a:srgbClr val="AC8300"/>
    <a:srgbClr val="B08600"/>
    <a:srgbClr val="CBD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2" autoAdjust="0"/>
    <p:restoredTop sz="86856" autoAdjust="0"/>
  </p:normalViewPr>
  <p:slideViewPr>
    <p:cSldViewPr snapToGrid="0">
      <p:cViewPr>
        <p:scale>
          <a:sx n="59" d="100"/>
          <a:sy n="59" d="100"/>
        </p:scale>
        <p:origin x="-1680" y="-96"/>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23582A3B-D8E7-42DF-BC83-44EA89EE0E37}" type="presOf" srcId="{2D629D79-084D-4FF9-8DF9-08F54FFF92DE}" destId="{8D88EC16-041F-468E-A4EE-B0C17C298D88}" srcOrd="0" destOrd="0" presId="urn:microsoft.com/office/officeart/2005/8/layout/cycle2"/>
    <dgm:cxn modelId="{E6A10162-6A89-43D5-8682-AF0D3AAB5C25}" type="presOf" srcId="{E43FB99E-5163-4102-8C51-726D611F747C}" destId="{F30247C7-152E-4FDC-9646-BB20CCC1E8C7}"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E2D092FB-EAF9-4474-B126-BBE1F8D70671}" srcId="{AA37C565-8227-47BE-938D-F0254EF29510}" destId="{EC9506A9-2AA9-4DAF-B71F-944126D78DFB}" srcOrd="0" destOrd="0" parTransId="{0BA01EA1-3A24-45EC-869B-EAA8917A7785}" sibTransId="{14B05B4C-02A9-45B0-B4A4-03AAD9897D5B}"/>
    <dgm:cxn modelId="{D772DB86-5BFF-47AF-8904-D6ECBBBF86ED}" type="presOf" srcId="{14B05B4C-02A9-45B0-B4A4-03AAD9897D5B}" destId="{65BBC022-844A-48BC-9988-8C6E8A767F43}" srcOrd="1"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118D518B-4E4B-4165-A5B9-7E7CDA798BAF}" srcId="{AA37C565-8227-47BE-938D-F0254EF29510}" destId="{76A1EA92-51E5-49EB-A181-D50B98697B05}" srcOrd="3" destOrd="0" parTransId="{3A80FFA8-4626-4D9F-869E-08D8049AE90B}" sibTransId="{9E4C12CE-879A-4AB8-B6B2-D13C4FC29454}"/>
    <dgm:cxn modelId="{05B9A5BF-1664-4C9E-8542-9C1EC444ABE1}" type="presOf" srcId="{3766CEFC-D74E-4FC6-B9BD-CE4F3847A8F1}" destId="{4B49315F-91DD-4CBB-BA8F-EFE63A088439}"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EAC77074-219C-4E9D-B03B-34EB7355D9F9}" type="presOf" srcId="{899BA343-E663-4062-B766-D4AB02F4C39C}" destId="{CED54BA0-F15B-4184-B79E-B8D2EC41BDAD}" srcOrd="0" destOrd="0" presId="urn:microsoft.com/office/officeart/2005/8/layout/cycle2"/>
    <dgm:cxn modelId="{7DF2C450-192B-4136-A13A-6FBD17889032}" type="presOf" srcId="{AA37C565-8227-47BE-938D-F0254EF29510}" destId="{357AEA59-21F0-45F8-A04A-C6A6C8AF2562}"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8163C8CA-F246-4C85-AFE7-9A9E3B2E6704}" type="presOf" srcId="{EC9506A9-2AA9-4DAF-B71F-944126D78DFB}" destId="{74011F2E-B577-4A88-8DEF-7DD3C944D4FD}" srcOrd="0" destOrd="0" presId="urn:microsoft.com/office/officeart/2005/8/layout/cycle2"/>
    <dgm:cxn modelId="{70E3849B-AF2D-411D-80DA-4038D860F3E8}" type="presOf" srcId="{899BA343-E663-4062-B766-D4AB02F4C39C}" destId="{DB7A3A1A-810F-4459-AD3E-971F11602EE1}" srcOrd="1"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10/7/2013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‹Nº›</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10/7/2013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‹Nº›</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verraes.net/2013/07/managed-technical-deb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compsoftplc.blogspot.com/"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launchingtechventures.blogspot.com/2011/03/creating-mountains-of-technical-debt-in.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zacgery.blogspot.com/2013/05/technical-debt-in-agile-world.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agileconsortium.blogspot.com/2011/07/scrum-hates-technical-debt.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informit.com/articles/article.aspx?p=1684785"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7" Type="http://schemas.openxmlformats.org/officeDocument/2006/relationships/hyperlink" Target="http://queue.acm.org/detail.cfm?id=2168798"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ww.infoq.com/articles/managing-technical-debt" TargetMode="External"/><Relationship Id="rId5" Type="http://schemas.openxmlformats.org/officeDocument/2006/relationships/hyperlink" Target="http://www.ebizq.net/blogs/agile_enterprise/2009/11/dont-fall-in-the-alignment-trap.php" TargetMode="External"/><Relationship Id="rId4" Type="http://schemas.openxmlformats.org/officeDocument/2006/relationships/hyperlink" Target="http://pm.stackexchange.com/questions/7954/how-do-you-manage-technical-debt"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www.codovation.com/2012/06/effective-steps-to-reduce-technical-debt-an-agile-approach/"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www.ontechnicaldebt.com/blog/steve-mcconnell-on-categorizing-managing-technical-debt/" TargetMode="External"/><Relationship Id="rId4" Type="http://schemas.openxmlformats.org/officeDocument/2006/relationships/hyperlink" Target="http://www.sqale.org/blog/why-managers-like-the-technical-debt-concept"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www.jrothman.com/blog/mpd/2009/10/expressing-technical-debt-as-user-stories-helps-with-roi.html" TargetMode="External"/><Relationship Id="rId4" Type="http://schemas.openxmlformats.org/officeDocument/2006/relationships/hyperlink" Target="http://www.infoq.com/news/2013/03/user-stories-technical-debt"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innovationgames.com/2010/01/using-speed-boat-for-process-improvement/" TargetMode="External"/><Relationship Id="rId4" Type="http://schemas.openxmlformats.org/officeDocument/2006/relationships/hyperlink" Target="http://innovationgames.com/2010/04/using-innovation-games%C2%AE-to-identify-and-prioritize-technical-deb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blog.crisp.se/2012/10/25/henrikkniberg/agile-product-ownership-in-a-nutshell" TargetMode="External"/><Relationship Id="rId4" Type="http://schemas.openxmlformats.org/officeDocument/2006/relationships/hyperlink" Target="http://blog.crisp.se/2013/07/12/henrikkniberg/the-solution-to-technical-debt"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www.dzone.com/articles/definitions-done-practic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scrumalliance.org/community/articles/2008/february/reducing-the-test-automation-defici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vlive.blogspot.com/2013/07/technical-debt-drupal-development.html"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amazon.com/Agile-Project-Management-Creating-Innovative/dp/0321658396/ref=ed_oe_p"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blog.cutter.com/2009/08/10/beyond-scope-schedule-and-cost-measuring-agile-performance/" TargetMode="Externa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theagileexecutive.com/2010/03/01/using-credit-limits-to-constrain-development-on-margin/" TargetMode="External"/><Relationship Id="rId3" Type="http://schemas.openxmlformats.org/officeDocument/2006/relationships/hyperlink" Target="http://www.infoq.com/news/2010/03/monetizing-technical-debt" TargetMode="External"/><Relationship Id="rId7" Type="http://schemas.openxmlformats.org/officeDocument/2006/relationships/hyperlink" Target="http://blog.cutter.com/2010/03/22/quantifying-the-start-afresh-option/"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theagileexecutive.com/2009/02/01/can-you-afford-the-software-you-are-developing/" TargetMode="External"/><Relationship Id="rId5" Type="http://schemas.openxmlformats.org/officeDocument/2006/relationships/hyperlink" Target="http://theagileexecutive.com/2010/03/04/should-you-invest-in-this-software/" TargetMode="External"/><Relationship Id="rId4" Type="http://schemas.openxmlformats.org/officeDocument/2006/relationships/hyperlink" Target="http://theagileexecutive.com/2009/09/29/technical-debt-on-your-balance-sheet/"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amazon.com/Quality-Software-Management-Systems-Thinking/dp/0932633226/ref=sr_1_fkmr0_3?ie=UTF8&amp;qid=1286123637&amp;sr=8-3-fkmr0" TargetMode="External"/><Relationship Id="rId5" Type="http://schemas.openxmlformats.org/officeDocument/2006/relationships/hyperlink" Target="http://www.cutter.com/index.html" TargetMode="External"/><Relationship Id="rId4" Type="http://schemas.openxmlformats.org/officeDocument/2006/relationships/hyperlink" Target="http://theagileexecutive.com/2010/10/06/the-real-cost-of-one-trillion-dollars-in-it-debt-part-ii-the-performance-parado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docs.codehaus.org/display/SONAR/Technical+Debt+Plugin" TargetMode="External"/><Relationship Id="rId4" Type="http://schemas.openxmlformats.org/officeDocument/2006/relationships/hyperlink" Target="http://blog.techdebt.org/interviews/230/interview-with-israel-gat-on-technical-debt-cutter-consortiu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t>
            </a:r>
            <a:r>
              <a:rPr lang="es-PE" dirty="0" smtClean="0">
                <a:hlinkClick r:id="rId3"/>
              </a:rPr>
              <a:t>://www.infoq.com/articles/managing-technical-debt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fosters proactive dialogue through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a:t>
            </a:r>
            <a:r>
              <a:rPr lang="en-US" sz="1200" b="0" i="0" kern="1200" dirty="0" smtClean="0">
                <a:solidFill>
                  <a:schemeClr val="tx1"/>
                </a:solidFill>
                <a:effectLst/>
                <a:latin typeface="+mn-lt"/>
                <a:ea typeface="+mn-ea"/>
                <a:cs typeface="+mn-cs"/>
              </a:rPr>
              <a:t>economics </a:t>
            </a:r>
            <a:r>
              <a:rPr lang="en-US" sz="1200" b="0" i="0" kern="1200" dirty="0" smtClean="0">
                <a:solidFill>
                  <a:schemeClr val="tx1"/>
                </a:solidFill>
                <a:effectLst/>
                <a:latin typeface="+mn-lt"/>
                <a:ea typeface="+mn-ea"/>
                <a:cs typeface="+mn-cs"/>
              </a:rPr>
              <a:t>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of the principal benefits of the technical debt metaphor is that it enables the development team and the business people to have a necessary conversation using a shared context. To have that conversation, both need visibility into the product’s technical debt position in a way that each can understand.</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b="1" kern="1200" dirty="0" smtClean="0">
                <a:solidFill>
                  <a:schemeClr val="tx1"/>
                </a:solidFill>
                <a:effectLst/>
                <a:latin typeface="+mn-lt"/>
                <a:ea typeface="+mn-ea"/>
                <a:cs typeface="+mn-cs"/>
              </a:rPr>
              <a:t>TODO:</a:t>
            </a:r>
            <a:r>
              <a:rPr lang="es-PE" sz="1200" b="1" kern="1200" baseline="0" dirty="0" smtClean="0">
                <a:solidFill>
                  <a:schemeClr val="tx1"/>
                </a:solidFill>
                <a:effectLst/>
                <a:latin typeface="+mn-lt"/>
                <a:ea typeface="+mn-ea"/>
                <a:cs typeface="+mn-cs"/>
              </a:rPr>
              <a:t> </a:t>
            </a:r>
            <a:r>
              <a:rPr lang="es-PE" sz="1200" b="1" kern="1200" dirty="0" err="1" smtClean="0">
                <a:solidFill>
                  <a:schemeClr val="tx1"/>
                </a:solidFill>
                <a:effectLst/>
                <a:latin typeface="+mn-lt"/>
                <a:ea typeface="+mn-ea"/>
                <a:cs typeface="+mn-cs"/>
              </a:rPr>
              <a:t>visualize</a:t>
            </a:r>
            <a:r>
              <a:rPr lang="es-PE" sz="1200" b="1" kern="1200" dirty="0" smtClean="0">
                <a:solidFill>
                  <a:schemeClr val="tx1"/>
                </a:solidFill>
                <a:effectLst/>
                <a:latin typeface="+mn-lt"/>
                <a:ea typeface="+mn-ea"/>
                <a:cs typeface="+mn-cs"/>
              </a:rPr>
              <a:t> and </a:t>
            </a:r>
            <a:r>
              <a:rPr lang="es-PE" sz="1200" b="1" kern="1200" dirty="0" err="1" smtClean="0">
                <a:solidFill>
                  <a:schemeClr val="tx1"/>
                </a:solidFill>
                <a:effectLst/>
                <a:latin typeface="+mn-lt"/>
                <a:ea typeface="+mn-ea"/>
                <a:cs typeface="+mn-cs"/>
              </a:rPr>
              <a:t>track</a:t>
            </a:r>
            <a:r>
              <a:rPr lang="es-PE" sz="1200" b="1" kern="1200" dirty="0" smtClean="0">
                <a:solidFill>
                  <a:schemeClr val="tx1"/>
                </a:solidFill>
                <a:effectLst/>
                <a:latin typeface="+mn-lt"/>
                <a:ea typeface="+mn-ea"/>
                <a:cs typeface="+mn-cs"/>
              </a:rPr>
              <a:t> (Cambiar el título)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TODO</a:t>
            </a:r>
            <a:r>
              <a:rPr lang="es-PE" sz="1200" b="1" i="0" kern="1200" baseline="0" dirty="0" smtClean="0">
                <a:solidFill>
                  <a:schemeClr val="tx1"/>
                </a:solidFill>
                <a:effectLst/>
                <a:latin typeface="+mn-lt"/>
                <a:ea typeface="+mn-ea"/>
                <a:cs typeface="+mn-cs"/>
              </a:rPr>
              <a:t>: Revisar </a:t>
            </a:r>
            <a:r>
              <a:rPr lang="es-PE" sz="1200" b="1" i="0" kern="1200" baseline="0" dirty="0" err="1" smtClean="0">
                <a:solidFill>
                  <a:schemeClr val="tx1"/>
                </a:solidFill>
                <a:effectLst/>
                <a:latin typeface="+mn-lt"/>
                <a:ea typeface="+mn-ea"/>
                <a:cs typeface="+mn-cs"/>
              </a:rPr>
              <a:t>slides</a:t>
            </a:r>
            <a:r>
              <a:rPr lang="es-PE" sz="1200" b="1" i="0" kern="1200" baseline="0" dirty="0" smtClean="0">
                <a:solidFill>
                  <a:schemeClr val="tx1"/>
                </a:solidFill>
                <a:effectLst/>
                <a:latin typeface="+mn-lt"/>
                <a:ea typeface="+mn-ea"/>
                <a:cs typeface="+mn-cs"/>
              </a:rPr>
              <a:t> de TD para ver cómo han expuesto esta parte</a:t>
            </a:r>
            <a:endParaRPr lang="en-US" sz="1200" b="1"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Yes, this is a simplification, but the difference is real. If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TODO: </a:t>
            </a:r>
            <a:r>
              <a:rPr lang="en-US" sz="1200" b="0" i="0" kern="1200" dirty="0" err="1" smtClean="0">
                <a:solidFill>
                  <a:schemeClr val="tx1"/>
                </a:solidFill>
                <a:effectLst/>
                <a:latin typeface="+mn-lt"/>
                <a:ea typeface="+mn-ea"/>
                <a:cs typeface="+mn-cs"/>
              </a:rPr>
              <a:t>Más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útil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herramienta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inicie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comunicación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un </a:t>
            </a:r>
            <a:r>
              <a:rPr lang="en-US" sz="1200" b="0" i="0" kern="1200" baseline="0" dirty="0" err="1" smtClean="0">
                <a:solidFill>
                  <a:schemeClr val="tx1"/>
                </a:solidFill>
                <a:effectLst/>
                <a:latin typeface="+mn-lt"/>
                <a:ea typeface="+mn-ea"/>
                <a:cs typeface="+mn-cs"/>
              </a:rPr>
              <a:t>número</a:t>
            </a:r>
            <a:r>
              <a:rPr lang="en-US" sz="1200" b="0" i="0" kern="1200" baseline="0" dirty="0" smtClean="0">
                <a:solidFill>
                  <a:schemeClr val="tx1"/>
                </a:solidFill>
                <a:effectLst/>
                <a:latin typeface="+mn-lt"/>
                <a:ea typeface="+mn-ea"/>
                <a:cs typeface="+mn-cs"/>
              </a:rPr>
              <a:t>.</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Most likely, however, you will see a bunch of 2s or worse, and very few 4s and 5s. The term for this is Technical Debt,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Congratulations, you have just revealed a serious problem! You have even quantified it.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Don’t worry, you aren’t alone, this is a very common problem. &lt;rant&gt;However, it’s also a very stupid, unnecessary problem so I’m baffled by why it is so common.&lt;/rant&gt;</a:t>
            </a:r>
          </a:p>
          <a:p>
            <a:endParaRPr lang="en-US" sz="1200" b="0" i="0" kern="1200" dirty="0" smtClean="0">
              <a:solidFill>
                <a:schemeClr val="tx1"/>
              </a:solidFill>
              <a:effectLst/>
              <a:latin typeface="+mn-lt"/>
              <a:ea typeface="+mn-ea"/>
              <a:cs typeface="+mn-cs"/>
            </a:endParaRP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a:t>
            </a:r>
            <a:r>
              <a:rPr lang="en-US" sz="1200" b="0" i="0" kern="1200" dirty="0" err="1" smtClean="0">
                <a:solidFill>
                  <a:schemeClr val="tx1"/>
                </a:solidFill>
                <a:effectLst/>
                <a:latin typeface="+mn-lt"/>
                <a:ea typeface="+mn-ea"/>
                <a:cs typeface="+mn-cs"/>
              </a:rPr>
              <a:t>choices:Ship</a:t>
            </a:r>
            <a:r>
              <a:rPr lang="en-US" sz="1200" b="0" i="0" kern="1200" dirty="0" smtClean="0">
                <a:solidFill>
                  <a:schemeClr val="tx1"/>
                </a:solidFill>
                <a:effectLst/>
                <a:latin typeface="+mn-lt"/>
                <a:ea typeface="+mn-ea"/>
                <a:cs typeface="+mn-cs"/>
              </a:rPr>
              <a:t>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Cutter Fellow Ward Cunningham first made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analogy between technical compromise and debt</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To summarize, it is a debt that you incur </a:t>
            </a:r>
            <a:r>
              <a:rPr lang="en-US" sz="1200" b="0" i="0" kern="1200" dirty="0" err="1" smtClean="0">
                <a:solidFill>
                  <a:schemeClr val="tx1"/>
                </a:solidFill>
                <a:effectLst/>
                <a:latin typeface="+mn-lt"/>
                <a:ea typeface="+mn-ea"/>
                <a:cs typeface="+mn-cs"/>
              </a:rPr>
              <a:t>everytime</a:t>
            </a:r>
            <a:r>
              <a:rPr lang="en-US" sz="1200" b="0" i="0" kern="1200" dirty="0" smtClean="0">
                <a:solidFill>
                  <a:schemeClr val="tx1"/>
                </a:solidFill>
                <a:effectLst/>
                <a:latin typeface="+mn-lt"/>
                <a:ea typeface="+mn-ea"/>
                <a:cs typeface="+mn-cs"/>
              </a:rPr>
              <a:t> you avoid doing the right thing (like refactoring, removing duplication/redundancy) letting the code quality deteriorate over time. As with financial debt, it is the easy thing to do in the short term.. however over time, the interest you pay on this debt is humongous - the code quality deteriorates over time to a point where a rewrite of the app is more feasible than maintaining or changing it. (So the question is whether you want to pay a little now (fixing the tiny issues) or pay lots more after N months (by which time the code has turned into Jurassic Park II).</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dirty="0" smtClean="0"/>
              <a:t>“</a:t>
            </a:r>
            <a:r>
              <a:rPr lang="en-US" dirty="0" err="1" smtClean="0"/>
              <a:t>Technical!debt</a:t>
            </a:r>
            <a:r>
              <a:rPr lang="en-US" baseline="0" dirty="0" smtClean="0"/>
              <a:t> </a:t>
            </a:r>
            <a:r>
              <a:rPr lang="en-US" dirty="0" smtClean="0"/>
              <a:t>is</a:t>
            </a:r>
            <a:r>
              <a:rPr lang="en-US" baseline="0" dirty="0" smtClean="0"/>
              <a:t>  </a:t>
            </a:r>
            <a:r>
              <a:rPr lang="en-US" dirty="0" smtClean="0"/>
              <a:t>everything</a:t>
            </a:r>
            <a:r>
              <a:rPr lang="en-US" baseline="0" dirty="0" smtClean="0"/>
              <a:t> </a:t>
            </a:r>
            <a:r>
              <a:rPr lang="en-US" dirty="0" smtClean="0"/>
              <a:t>that makes</a:t>
            </a:r>
            <a:r>
              <a:rPr lang="en-US" baseline="0" dirty="0" smtClean="0"/>
              <a:t> </a:t>
            </a:r>
            <a:r>
              <a:rPr lang="en-US" dirty="0" smtClean="0"/>
              <a:t>your</a:t>
            </a:r>
            <a:r>
              <a:rPr lang="en-US" baseline="0" dirty="0" smtClean="0"/>
              <a:t> </a:t>
            </a:r>
            <a:r>
              <a:rPr lang="en-US" dirty="0" smtClean="0"/>
              <a:t>code</a:t>
            </a:r>
            <a:r>
              <a:rPr lang="en-US" baseline="0" dirty="0" smtClean="0"/>
              <a:t> </a:t>
            </a:r>
            <a:r>
              <a:rPr lang="en-US" dirty="0" smtClean="0"/>
              <a:t>harder</a:t>
            </a:r>
            <a:r>
              <a:rPr lang="en-US" baseline="0" dirty="0" smtClean="0"/>
              <a:t> </a:t>
            </a:r>
            <a:r>
              <a:rPr lang="en-US" dirty="0" smtClean="0"/>
              <a:t>to</a:t>
            </a:r>
            <a:r>
              <a:rPr lang="en-US" baseline="0" dirty="0" smtClean="0"/>
              <a:t> </a:t>
            </a:r>
            <a:r>
              <a:rPr lang="en-US" dirty="0" smtClean="0"/>
              <a:t>change.”</a:t>
            </a:r>
          </a:p>
          <a:p>
            <a:r>
              <a:rPr lang="en-US" dirty="0" smtClean="0"/>
              <a:t>(</a:t>
            </a:r>
            <a:r>
              <a:rPr lang="en-US" dirty="0" err="1" smtClean="0"/>
              <a:t>Tom!Poppendiek</a:t>
            </a:r>
            <a:r>
              <a:rPr lang="en-US" baseline="0" dirty="0" smtClean="0"/>
              <a:t> </a:t>
            </a:r>
            <a:r>
              <a:rPr lang="en-US" dirty="0" err="1" smtClean="0"/>
              <a:t>Lean!So</a:t>
            </a:r>
            <a:r>
              <a:rPr lang="en-US" dirty="0" smtClean="0"/>
              <a:t>[ware!</a:t>
            </a:r>
            <a:r>
              <a:rPr lang="en-US" baseline="0" dirty="0" smtClean="0"/>
              <a:t> </a:t>
            </a:r>
            <a:r>
              <a:rPr lang="en-US" dirty="0" smtClean="0"/>
              <a:t>Development)</a:t>
            </a:r>
          </a:p>
          <a:p>
            <a:endParaRPr lang="en-US" dirty="0" smtClean="0"/>
          </a:p>
          <a:p>
            <a:r>
              <a:rPr lang="en-US" dirty="0" smtClean="0"/>
              <a:t>Not</a:t>
            </a:r>
            <a:r>
              <a:rPr lang="en-US" baseline="0" dirty="0" smtClean="0"/>
              <a:t> </a:t>
            </a:r>
            <a:r>
              <a:rPr lang="en-US" dirty="0" smtClean="0"/>
              <a:t>the</a:t>
            </a:r>
            <a:r>
              <a:rPr lang="en-US" baseline="0" dirty="0" smtClean="0"/>
              <a:t> </a:t>
            </a:r>
            <a:r>
              <a:rPr lang="en-US" dirty="0" smtClean="0"/>
              <a:t>right</a:t>
            </a:r>
            <a:r>
              <a:rPr lang="en-US" baseline="0" dirty="0" smtClean="0"/>
              <a:t> </a:t>
            </a:r>
            <a:r>
              <a:rPr lang="en-US" dirty="0" smtClean="0"/>
              <a:t>design</a:t>
            </a:r>
            <a:r>
              <a:rPr lang="en-US" baseline="0" dirty="0" smtClean="0"/>
              <a:t> </a:t>
            </a:r>
            <a:r>
              <a:rPr lang="en-US" dirty="0" smtClean="0"/>
              <a:t>choices!</a:t>
            </a:r>
          </a:p>
          <a:p>
            <a:r>
              <a:rPr lang="en-US" dirty="0" smtClean="0"/>
              <a:t>•  duplicated</a:t>
            </a:r>
            <a:r>
              <a:rPr lang="en-US" baseline="0" dirty="0" smtClean="0"/>
              <a:t> </a:t>
            </a:r>
            <a:r>
              <a:rPr lang="en-US" dirty="0" smtClean="0"/>
              <a:t>code</a:t>
            </a:r>
          </a:p>
          <a:p>
            <a:r>
              <a:rPr lang="en-US" dirty="0" smtClean="0"/>
              <a:t>•  lack</a:t>
            </a:r>
            <a:r>
              <a:rPr lang="en-US" baseline="0" dirty="0" smtClean="0"/>
              <a:t> </a:t>
            </a:r>
            <a:r>
              <a:rPr lang="en-US" dirty="0" smtClean="0"/>
              <a:t>of tests</a:t>
            </a:r>
          </a:p>
          <a:p>
            <a:r>
              <a:rPr lang="en-US" dirty="0" smtClean="0"/>
              <a:t>•  “workarounds”!</a:t>
            </a:r>
          </a:p>
          <a:p>
            <a:r>
              <a:rPr lang="en-US" dirty="0" smtClean="0"/>
              <a:t>•  Unnecessary</a:t>
            </a:r>
            <a:r>
              <a:rPr lang="en-US" baseline="0" dirty="0" smtClean="0"/>
              <a:t> </a:t>
            </a:r>
            <a:r>
              <a:rPr lang="en-US" dirty="0" smtClean="0"/>
              <a:t>complexity</a:t>
            </a:r>
          </a:p>
          <a:p>
            <a:endParaRPr lang="en-US" dirty="0" smtClean="0"/>
          </a:p>
          <a:p>
            <a:r>
              <a:rPr lang="es-PE" dirty="0" err="1" smtClean="0"/>
              <a:t>Interests</a:t>
            </a:r>
            <a:endParaRPr lang="es-PE" dirty="0" smtClean="0"/>
          </a:p>
          <a:p>
            <a:r>
              <a:rPr lang="es-PE" dirty="0" smtClean="0"/>
              <a:t>•  bugs!</a:t>
            </a:r>
          </a:p>
          <a:p>
            <a:r>
              <a:rPr lang="es-PE" dirty="0" smtClean="0"/>
              <a:t>•  </a:t>
            </a:r>
            <a:r>
              <a:rPr lang="es-PE" dirty="0" err="1" smtClean="0"/>
              <a:t>extra!effort</a:t>
            </a:r>
            <a:r>
              <a:rPr lang="es-PE" dirty="0" smtClean="0"/>
              <a:t>!</a:t>
            </a:r>
          </a:p>
          <a:p>
            <a:r>
              <a:rPr lang="es-PE" dirty="0" smtClean="0"/>
              <a:t>•  </a:t>
            </a:r>
            <a:r>
              <a:rPr lang="es-PE" dirty="0" err="1" smtClean="0"/>
              <a:t>slower!velocity</a:t>
            </a:r>
            <a:r>
              <a:rPr lang="es-PE" dirty="0" smtClean="0"/>
              <a:t>!</a:t>
            </a:r>
          </a:p>
          <a:p>
            <a:r>
              <a:rPr lang="es-PE" dirty="0" smtClean="0"/>
              <a:t>•  </a:t>
            </a:r>
            <a:r>
              <a:rPr lang="es-PE" dirty="0" err="1" smtClean="0"/>
              <a:t>milestone!delays</a:t>
            </a:r>
            <a:endParaRPr lang="es-PE" dirty="0" smtClean="0"/>
          </a:p>
          <a:p>
            <a:endParaRPr lang="es-PE" dirty="0" smtClean="0"/>
          </a:p>
          <a:p>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1</a:t>
            </a:r>
            <a:endParaRPr lang="es-PE" b="1" i="1" dirty="0" smtClean="0"/>
          </a:p>
          <a:p>
            <a:r>
              <a:rPr lang="en-US" dirty="0" smtClean="0"/>
              <a:t>Technical debt often results from the tension between engineering “best practices” and other factors (ship date, cost of </a:t>
            </a:r>
            <a:r>
              <a:rPr lang="en-US" dirty="0" err="1" smtClean="0"/>
              <a:t>tools,and</a:t>
            </a:r>
            <a:r>
              <a:rPr lang="en-US" dirty="0" smtClean="0"/>
              <a:t> the skills of the engineers that are available, among others).Roughly</a:t>
            </a:r>
            <a:r>
              <a:rPr lang="en-US" baseline="0" dirty="0" smtClean="0"/>
              <a:t> </a:t>
            </a:r>
            <a:r>
              <a:rPr lang="en-US" dirty="0" smtClean="0"/>
              <a:t>speaking, technical debt is acquired when engineers take shortcuts that fall short of best practices</a:t>
            </a:r>
            <a:endParaRPr lang="es-PE" dirty="0" smtClean="0"/>
          </a:p>
          <a:p>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b="1" i="1" dirty="0" err="1" smtClean="0"/>
              <a:t>Ref</a:t>
            </a:r>
            <a:r>
              <a:rPr lang="es-PE" b="1" i="1" dirty="0" smtClean="0"/>
              <a:t>: </a:t>
            </a:r>
            <a:r>
              <a:rPr lang="es-PE" b="1" i="1" dirty="0" err="1" smtClean="0"/>
              <a:t>Managing</a:t>
            </a:r>
            <a:r>
              <a:rPr lang="es-PE" b="1" i="1" baseline="0" dirty="0" smtClean="0"/>
              <a:t> TD – ACM </a:t>
            </a:r>
            <a:r>
              <a:rPr lang="es-PE" b="1" i="1" baseline="0" dirty="0" err="1" smtClean="0"/>
              <a:t>Queue</a:t>
            </a:r>
            <a:r>
              <a:rPr lang="es-PE" b="1" i="1" baseline="0" dirty="0" smtClean="0"/>
              <a:t> – </a:t>
            </a:r>
            <a:r>
              <a:rPr lang="es-PE" b="1" i="1" baseline="0" dirty="0" err="1" smtClean="0"/>
              <a:t>Pag</a:t>
            </a:r>
            <a:r>
              <a:rPr lang="es-PE" b="1" i="1" baseline="0" dirty="0" smtClean="0"/>
              <a:t> 2</a:t>
            </a:r>
            <a:endParaRPr lang="es-PE" dirty="0" smtClean="0"/>
          </a:p>
          <a:p>
            <a:r>
              <a:rPr lang="en-US" dirty="0" smtClean="0"/>
              <a:t>Technical debt is similar in some ways, but different in others. Although you don’t have to pay back the debt on any fixed schedule (and some debts may never need to be paid back), you generally do have to pay back (i.e., rewrite the code or otherwise fix the problem) the parts that affect you or your customers in a significant way. The “interest” is accrued every time you or anyone else (support-desk workers, future programmers, customers, etc.) working with your system is delayed because of bugs, performance problems, inexplicable </a:t>
            </a:r>
            <a:r>
              <a:rPr lang="en-US" dirty="0" err="1" smtClean="0"/>
              <a:t>misfeatures</a:t>
            </a:r>
            <a:r>
              <a:rPr lang="en-US" dirty="0" smtClean="0"/>
              <a:t>, time spent researching what has gone wrong when the system could have given a more explicit error message, etc. Failure to fix problems can result in the utter collapse of a system—the customer gives up and goes elsewhere, the system becomes so slow and brittle that it has to be rewritten from scratch, or in extreme cases the company is forced to close its doors.</a:t>
            </a:r>
          </a:p>
          <a:p>
            <a:endParaRPr lang="es-PE" dirty="0" smtClean="0"/>
          </a:p>
          <a:p>
            <a:r>
              <a:rPr lang="es-PE" dirty="0" smtClean="0"/>
              <a:t>WHY SHOULD</a:t>
            </a:r>
            <a:r>
              <a:rPr lang="es-PE" baseline="0" dirty="0" smtClean="0"/>
              <a:t> YOU CARE (WASTING MONEY, COST OF CHANGE, INTERESTS, TRIANGLE)</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In this article,</a:t>
            </a:r>
            <a:r>
              <a:rPr lang="en-US" baseline="0" dirty="0" smtClean="0"/>
              <a:t> </a:t>
            </a:r>
            <a:r>
              <a:rPr lang="en-US" dirty="0" smtClean="0"/>
              <a:t>we will give you a framework for thinking about and</a:t>
            </a:r>
            <a:r>
              <a:rPr lang="en-US" baseline="0" dirty="0" smtClean="0"/>
              <a:t> </a:t>
            </a:r>
            <a:r>
              <a:rPr lang="en-US" dirty="0" smtClean="0"/>
              <a:t>quantifying technical debt and discuss approaches for</a:t>
            </a:r>
            <a:r>
              <a:rPr lang="en-US" baseline="0" dirty="0" smtClean="0"/>
              <a:t> </a:t>
            </a:r>
            <a:r>
              <a:rPr lang="en-US" dirty="0" smtClean="0"/>
              <a:t>keeping your technical debt at healthy levels</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715854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4194000"/>
            <a:ext cx="9144000" cy="2664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674247"/>
            <a:ext cx="7659973" cy="1463667"/>
          </a:xfrm>
        </p:spPr>
        <p:txBody>
          <a:bodyPr/>
          <a:lstStyle/>
          <a:p>
            <a:pPr algn="l"/>
            <a:r>
              <a:rPr lang="es-PE" dirty="0">
                <a:solidFill>
                  <a:schemeClr val="tx1"/>
                </a:solidFill>
                <a:effectLst>
                  <a:outerShdw blurRad="38100" dist="38100" dir="2700000" algn="tl">
                    <a:srgbClr val="000000">
                      <a:alpha val="43137"/>
                    </a:srgbClr>
                  </a:outerShdw>
                </a:effectLst>
              </a:rPr>
              <a:t>Software </a:t>
            </a:r>
            <a:r>
              <a:rPr lang="es-PE" dirty="0" err="1">
                <a:solidFill>
                  <a:schemeClr val="tx1"/>
                </a:solidFill>
                <a:effectLst>
                  <a:outerShdw blurRad="38100" dist="38100" dir="2700000" algn="tl">
                    <a:srgbClr val="000000">
                      <a:alpha val="43137"/>
                    </a:srgbClr>
                  </a:outerShdw>
                </a:effectLst>
              </a:rPr>
              <a:t>Debt</a:t>
            </a:r>
            <a:r>
              <a:rPr lang="es-PE" dirty="0">
                <a:effectLst>
                  <a:outerShdw blurRad="38100" dist="38100" dir="2700000" algn="tl">
                    <a:srgbClr val="000000">
                      <a:alpha val="43137"/>
                    </a:srgbClr>
                  </a:outerShdw>
                </a:effectLst>
              </a:rPr>
              <a:t/>
            </a:r>
            <a:br>
              <a:rPr lang="es-PE" dirty="0">
                <a:effectLst>
                  <a:outerShdw blurRad="38100" dist="38100" dir="2700000" algn="tl">
                    <a:srgbClr val="000000">
                      <a:alpha val="43137"/>
                    </a:srgbClr>
                  </a:outerShdw>
                </a:effectLst>
              </a:rPr>
            </a:br>
            <a:r>
              <a:rPr lang="es-PE" sz="3200" dirty="0">
                <a:solidFill>
                  <a:schemeClr val="bg1"/>
                </a:solidFill>
                <a:effectLst>
                  <a:outerShdw blurRad="38100" dist="38100" dir="2700000" algn="tl">
                    <a:srgbClr val="000000">
                      <a:alpha val="43137"/>
                    </a:srgbClr>
                  </a:outerShdw>
                </a:effectLst>
              </a:rPr>
              <a:t>Qué es y cómo </a:t>
            </a:r>
            <a:r>
              <a:rPr lang="es-PE" sz="3200" dirty="0" smtClean="0">
                <a:solidFill>
                  <a:schemeClr val="bg1"/>
                </a:solidFill>
                <a:effectLst>
                  <a:outerShdw blurRad="38100" dist="38100" dir="2700000" algn="tl">
                    <a:srgbClr val="000000">
                      <a:alpha val="43137"/>
                    </a:srgbClr>
                  </a:outerShdw>
                </a:effectLst>
              </a:rPr>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a:t>
            </a:r>
            <a:r>
              <a:rPr lang="es-PE" sz="3200" dirty="0">
                <a:solidFill>
                  <a:schemeClr val="bg1"/>
                </a:solidFill>
                <a:effectLst>
                  <a:outerShdw blurRad="38100" dist="38100" dir="2700000" algn="tl">
                    <a:srgbClr val="000000">
                      <a:alpha val="43137"/>
                    </a:srgbClr>
                  </a:outerShdw>
                </a:effectLst>
              </a:rPr>
              <a:t>holísticamente</a:t>
            </a:r>
            <a:endParaRPr lang="es-PE"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CLEAN CODE Y DISCIPLINA SON OBLIGATORIOS</a:t>
            </a:r>
            <a:endParaRPr lang="en-US" b="1" dirty="0">
              <a:solidFill>
                <a:schemeClr val="tx1"/>
              </a:solidFill>
              <a:latin typeface="Novecento wide Book" pitchFamily="50" charset="0"/>
            </a:endParaRPr>
          </a:p>
        </p:txBody>
      </p:sp>
      <p:sp>
        <p:nvSpPr>
          <p:cNvPr id="8" name="7 CuadroTexto"/>
          <p:cNvSpPr txBox="1"/>
          <p:nvPr/>
        </p:nvSpPr>
        <p:spPr>
          <a:xfrm>
            <a:off x="530817" y="2154264"/>
            <a:ext cx="8155983" cy="3447098"/>
          </a:xfrm>
          <a:prstGeom prst="rect">
            <a:avLst/>
          </a:prstGeom>
          <a:noFill/>
        </p:spPr>
        <p:txBody>
          <a:bodyPr wrap="square" rtlCol="0">
            <a:spAutoFit/>
          </a:bodyPr>
          <a:lstStyle/>
          <a:p>
            <a:pPr algn="ctr"/>
            <a:r>
              <a:rPr lang="es-PE" sz="2800" dirty="0" smtClean="0">
                <a:solidFill>
                  <a:srgbClr val="FF0000"/>
                </a:solidFill>
              </a:rPr>
              <a:t>Pregúntate a ti mismo ….</a:t>
            </a:r>
            <a:r>
              <a:rPr lang="es-PE" sz="2800" dirty="0" smtClean="0">
                <a:solidFill>
                  <a:srgbClr val="FF0000"/>
                </a:solidFill>
                <a:latin typeface="Arial" pitchFamily="34" charset="0"/>
                <a:cs typeface="Arial" pitchFamily="34" charset="0"/>
              </a:rPr>
              <a:t>¿</a:t>
            </a:r>
            <a:r>
              <a:rPr lang="es-PE" sz="2800" dirty="0" smtClean="0">
                <a:solidFill>
                  <a:srgbClr val="FF0000"/>
                </a:solidFill>
              </a:rPr>
              <a:t>Cuando he tomado deuda técnica he cumplido lo siguiente?</a:t>
            </a:r>
          </a:p>
          <a:p>
            <a:pPr marL="285750" indent="-285750">
              <a:buFont typeface="Arial" pitchFamily="34" charset="0"/>
              <a:buChar char="•"/>
            </a:pPr>
            <a:endParaRPr lang="es-PE" dirty="0" smtClean="0">
              <a:solidFill>
                <a:schemeClr val="accent2"/>
              </a:solidFill>
            </a:endParaRPr>
          </a:p>
          <a:p>
            <a:pPr marL="285750" indent="-285750">
              <a:lnSpc>
                <a:spcPct val="150000"/>
              </a:lnSpc>
              <a:buFont typeface="Arial" pitchFamily="34" charset="0"/>
              <a:buChar char="•"/>
            </a:pPr>
            <a:r>
              <a:rPr lang="es-PE" sz="2400" dirty="0" smtClean="0">
                <a:solidFill>
                  <a:schemeClr val="accent2"/>
                </a:solidFill>
              </a:rPr>
              <a:t>El código era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Había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software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de software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El problema</a:t>
            </a:r>
            <a:r>
              <a:rPr lang="es-PE" sz="3600" b="1" dirty="0" smtClean="0">
                <a:solidFill>
                  <a:schemeClr val="accent1"/>
                </a:solidFill>
                <a:latin typeface="Novecento wide Book" pitchFamily="50" charset="0"/>
              </a:rPr>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a:t>
            </a:r>
            <a:r>
              <a:rPr lang="es-PE" sz="2800" dirty="0" smtClean="0">
                <a:effectLst/>
                <a:latin typeface="+mn-lt"/>
              </a:rPr>
              <a:t>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a:t>
            </a:r>
            <a:r>
              <a:rPr lang="es-PE" b="1" dirty="0" err="1" smtClean="0">
                <a:latin typeface="Novecento wide Book" pitchFamily="50" charset="0"/>
              </a:rPr>
              <a:t>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Design</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a:t>
            </a:r>
            <a:r>
              <a:rPr lang="es-PE" b="1" dirty="0" smtClean="0">
                <a:latin typeface="Novecento wide Book" pitchFamily="50" charset="0"/>
              </a:rPr>
              <a:t>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74544" y="2937358"/>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4980365" y="5266035"/>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2346306" y="526603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452127" y="2937358"/>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a:t>
              </a:r>
              <a:r>
                <a:rPr lang="es-PE" sz="2000" kern="1200" dirty="0" smtClean="0"/>
                <a:t>Portafolio</a:t>
              </a:r>
              <a:endParaRPr lang="es-PE" sz="2000" kern="1200" dirty="0"/>
            </a:p>
          </p:txBody>
        </p:sp>
      </p:grpSp>
      <p:sp>
        <p:nvSpPr>
          <p:cNvPr id="4" name="3 Arco"/>
          <p:cNvSpPr>
            <a:spLocks noChangeAspect="1"/>
          </p:cNvSpPr>
          <p:nvPr/>
        </p:nvSpPr>
        <p:spPr>
          <a:xfrm>
            <a:off x="3609735" y="2843073"/>
            <a:ext cx="1908000" cy="1908000"/>
          </a:xfrm>
          <a:prstGeom prst="arc">
            <a:avLst>
              <a:gd name="adj1" fmla="val 10976971"/>
              <a:gd name="adj2" fmla="val 158996"/>
            </a:avLst>
          </a:prstGeom>
          <a:ln w="412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28 Arco"/>
          <p:cNvSpPr>
            <a:spLocks noChangeAspect="1"/>
          </p:cNvSpPr>
          <p:nvPr/>
        </p:nvSpPr>
        <p:spPr>
          <a:xfrm>
            <a:off x="3602358" y="2843072"/>
            <a:ext cx="1908000" cy="1908000"/>
          </a:xfrm>
          <a:prstGeom prst="arc">
            <a:avLst>
              <a:gd name="adj1" fmla="val 263279"/>
              <a:gd name="adj2" fmla="val 10770282"/>
            </a:avLst>
          </a:prstGeom>
          <a:ln w="412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4 CuadroTexto"/>
          <p:cNvSpPr txBox="1"/>
          <p:nvPr/>
        </p:nvSpPr>
        <p:spPr>
          <a:xfrm>
            <a:off x="3766882" y="4740202"/>
            <a:ext cx="1593706" cy="461665"/>
          </a:xfrm>
          <a:prstGeom prst="rect">
            <a:avLst/>
          </a:prstGeom>
          <a:noFill/>
        </p:spPr>
        <p:txBody>
          <a:bodyPr wrap="none" rtlCol="0">
            <a:spAutoFit/>
          </a:bodyPr>
          <a:lstStyle/>
          <a:p>
            <a:r>
              <a:rPr lang="es-PE" sz="2400" dirty="0" err="1" smtClean="0">
                <a:solidFill>
                  <a:srgbClr val="00B050"/>
                </a:solidFill>
              </a:rPr>
              <a:t>Dev</a:t>
            </a:r>
            <a:r>
              <a:rPr lang="es-PE" sz="2400" dirty="0" smtClean="0">
                <a:solidFill>
                  <a:srgbClr val="00B050"/>
                </a:solidFill>
              </a:rPr>
              <a:t> </a:t>
            </a:r>
            <a:r>
              <a:rPr lang="es-PE" sz="2400" dirty="0" err="1" smtClean="0">
                <a:solidFill>
                  <a:srgbClr val="00B050"/>
                </a:solidFill>
              </a:rPr>
              <a:t>Team</a:t>
            </a:r>
            <a:endParaRPr lang="es-PE" sz="2400" dirty="0">
              <a:solidFill>
                <a:srgbClr val="00B050"/>
              </a:solidFill>
            </a:endParaRPr>
          </a:p>
        </p:txBody>
      </p:sp>
      <p:sp>
        <p:nvSpPr>
          <p:cNvPr id="37" name="36 CuadroTexto"/>
          <p:cNvSpPr txBox="1"/>
          <p:nvPr/>
        </p:nvSpPr>
        <p:spPr>
          <a:xfrm>
            <a:off x="3853056" y="2381407"/>
            <a:ext cx="1452642" cy="461665"/>
          </a:xfrm>
          <a:prstGeom prst="rect">
            <a:avLst/>
          </a:prstGeom>
          <a:noFill/>
        </p:spPr>
        <p:txBody>
          <a:bodyPr wrap="none" rtlCol="0">
            <a:spAutoFit/>
          </a:bodyPr>
          <a:lstStyle/>
          <a:p>
            <a:r>
              <a:rPr lang="es-PE" sz="2400" dirty="0" smtClean="0">
                <a:solidFill>
                  <a:srgbClr val="FF0000"/>
                </a:solidFill>
              </a:rPr>
              <a:t>Business</a:t>
            </a:r>
            <a:endParaRPr lang="es-PE" sz="2400" dirty="0">
              <a:solidFill>
                <a:srgbClr val="FF0000"/>
              </a:solidFill>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19" y="3027166"/>
            <a:ext cx="304513" cy="684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93" y="3027166"/>
            <a:ext cx="304513" cy="684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529" y="3817211"/>
            <a:ext cx="304513" cy="684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862" y="3817211"/>
            <a:ext cx="304513" cy="684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276" y="3817211"/>
            <a:ext cx="304513" cy="684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770" y="3817211"/>
            <a:ext cx="304513" cy="684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97" y="3027166"/>
            <a:ext cx="304513" cy="684000"/>
          </a:xfrm>
          <a:prstGeom prst="rect">
            <a:avLst/>
          </a:prstGeom>
        </p:spPr>
      </p:pic>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Elipse"/>
          <p:cNvSpPr/>
          <p:nvPr/>
        </p:nvSpPr>
        <p:spPr>
          <a:xfrm>
            <a:off x="6859138" y="5865547"/>
            <a:ext cx="1548000" cy="576000"/>
          </a:xfrm>
          <a:prstGeom prst="ellipse">
            <a:avLst/>
          </a:prstGeom>
          <a:solidFill>
            <a:srgbClr val="FF0000">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907" y="971298"/>
            <a:ext cx="6268173" cy="4068959"/>
          </a:xfrm>
          <a:prstGeom prst="rect">
            <a:avLst/>
          </a:prstGeom>
        </p:spPr>
      </p:pic>
      <p:sp>
        <p:nvSpPr>
          <p:cNvPr id="10" name="9 CuadroTexto"/>
          <p:cNvSpPr txBox="1"/>
          <p:nvPr/>
        </p:nvSpPr>
        <p:spPr>
          <a:xfrm>
            <a:off x="457195" y="5168544"/>
            <a:ext cx="8229595" cy="1200329"/>
          </a:xfrm>
          <a:prstGeom prst="rect">
            <a:avLst/>
          </a:prstGeom>
          <a:noFill/>
        </p:spPr>
        <p:txBody>
          <a:bodyPr wrap="square" rtlCol="0">
            <a:spAutoFit/>
          </a:bodyPr>
          <a:lstStyle/>
          <a:p>
            <a:r>
              <a:rPr lang="es-PE" sz="2000" dirty="0" smtClean="0"/>
              <a:t>El </a:t>
            </a:r>
            <a:r>
              <a:rPr lang="es-PE" sz="2000" dirty="0" err="1" smtClean="0"/>
              <a:t>Release</a:t>
            </a:r>
            <a:r>
              <a:rPr lang="es-PE" sz="2000" dirty="0" smtClean="0"/>
              <a:t> </a:t>
            </a:r>
            <a:r>
              <a:rPr lang="es-PE" sz="2000" dirty="0" err="1" smtClean="0"/>
              <a:t>Candidate</a:t>
            </a:r>
            <a:r>
              <a:rPr lang="es-PE" sz="2000" dirty="0" smtClean="0"/>
              <a:t> será creado cuando no existan </a:t>
            </a:r>
            <a:r>
              <a:rPr lang="es-PE" sz="2000" dirty="0" err="1" smtClean="0"/>
              <a:t>issues</a:t>
            </a:r>
            <a:r>
              <a:rPr lang="es-PE" sz="2000" dirty="0" smtClean="0"/>
              <a:t> abiertos, basado en esta información </a:t>
            </a:r>
            <a:r>
              <a:rPr lang="es-PE" sz="2000" dirty="0" smtClean="0">
                <a:latin typeface="Arial" panose="020B0604020202020204" pitchFamily="34" charset="0"/>
                <a:cs typeface="Arial" panose="020B0604020202020204" pitchFamily="34" charset="0"/>
              </a:rPr>
              <a:t>¿</a:t>
            </a:r>
            <a:r>
              <a:rPr lang="es-PE" sz="2000" dirty="0" smtClean="0"/>
              <a:t>Cuándo sería esto?</a:t>
            </a:r>
            <a:endParaRPr lang="es-PE" sz="1200" dirty="0" smtClean="0"/>
          </a:p>
          <a:p>
            <a:r>
              <a:rPr lang="es-PE" sz="1200" dirty="0" smtClean="0"/>
              <a:t/>
            </a:r>
            <a:br>
              <a:rPr lang="es-PE" sz="1200" dirty="0" smtClean="0"/>
            </a:br>
            <a:r>
              <a:rPr lang="es-PE" sz="2000" dirty="0" smtClean="0"/>
              <a:t>A) 2013/02/05          B)En los siguientes 3 meses          </a:t>
            </a:r>
            <a:r>
              <a:rPr lang="es-PE" sz="2000" dirty="0" smtClean="0">
                <a:solidFill>
                  <a:schemeClr val="bg1"/>
                </a:solidFill>
              </a:rPr>
              <a:t>C) Nunca</a:t>
            </a:r>
            <a:endParaRPr lang="es-PE" sz="2000" dirty="0">
              <a:solidFill>
                <a:schemeClr val="bg1"/>
              </a:solidFill>
            </a:endParaRPr>
          </a:p>
        </p:txBody>
      </p:sp>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 económicamente</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923" y="1002630"/>
            <a:ext cx="6364153" cy="4688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1389923" y="5831412"/>
            <a:ext cx="6364153" cy="707886"/>
          </a:xfrm>
          <a:prstGeom prst="rect">
            <a:avLst/>
          </a:prstGeom>
          <a:noFill/>
        </p:spPr>
        <p:txBody>
          <a:bodyPr wrap="square" rtlCol="0">
            <a:spAutoFit/>
          </a:bodyPr>
          <a:lstStyle/>
          <a:p>
            <a:pPr algn="ctr"/>
            <a:r>
              <a:rPr lang="es-PE" sz="2000" dirty="0" smtClean="0">
                <a:solidFill>
                  <a:schemeClr val="accent2"/>
                </a:solidFill>
                <a:latin typeface="Arial" pitchFamily="34" charset="0"/>
                <a:cs typeface="Arial" pitchFamily="34" charset="0"/>
              </a:rPr>
              <a:t>¿</a:t>
            </a:r>
            <a:r>
              <a:rPr lang="es-PE" sz="2000" dirty="0" smtClean="0">
                <a:solidFill>
                  <a:schemeClr val="accent2"/>
                </a:solidFill>
              </a:rPr>
              <a:t>Deberíamos tomar una deuda de $100k para generar ingresos de 450k?</a:t>
            </a:r>
            <a:endParaRPr lang="es-PE" sz="2000" dirty="0">
              <a:solidFill>
                <a:schemeClr val="accent2"/>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740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740400" y="0"/>
            <a:ext cx="34036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940013" y="2920995"/>
            <a:ext cx="3004373"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33412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734519" y="3934947"/>
            <a:ext cx="4242216" cy="2473377"/>
          </a:xfrm>
          <a:prstGeom prst="rect">
            <a:avLst/>
          </a:prstGeom>
        </p:spPr>
      </p:pic>
      <p:cxnSp>
        <p:nvCxnSpPr>
          <p:cNvPr id="6" name="5 Conector recto"/>
          <p:cNvCxnSpPr/>
          <p:nvPr/>
        </p:nvCxnSpPr>
        <p:spPr>
          <a:xfrm>
            <a:off x="52465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endParaRPr lang="es-PE" b="1" dirty="0">
              <a:latin typeface="Novecento wide Book" pitchFamily="50" charset="0"/>
            </a:endParaRPr>
          </a:p>
        </p:txBody>
      </p:sp>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419720" y="951875"/>
            <a:ext cx="3013027" cy="5355312"/>
          </a:xfrm>
          <a:prstGeom prst="rect">
            <a:avLst/>
          </a:prstGeom>
          <a:noFill/>
        </p:spPr>
        <p:txBody>
          <a:bodyPr wrap="square" rtlCol="0">
            <a:spAutoFit/>
          </a:bodyPr>
          <a:lstStyle/>
          <a:p>
            <a:r>
              <a:rPr lang="es-PE" sz="2400" b="1" dirty="0" err="1" smtClean="0">
                <a:solidFill>
                  <a:srgbClr val="0070C0"/>
                </a:solidFill>
              </a:rPr>
              <a:t>Drupal</a:t>
            </a:r>
            <a:r>
              <a:rPr lang="es-PE" sz="2400" b="1" dirty="0" smtClean="0">
                <a:solidFill>
                  <a:srgbClr val="0070C0"/>
                </a:solidFill>
              </a:rPr>
              <a:t> </a:t>
            </a:r>
            <a:r>
              <a:rPr lang="es-PE" sz="2400" b="1" dirty="0" err="1" smtClean="0">
                <a:solidFill>
                  <a:srgbClr val="0070C0"/>
                </a:solidFill>
              </a:rPr>
              <a:t>Core</a:t>
            </a:r>
            <a:r>
              <a:rPr lang="es-PE" sz="2400" b="1" dirty="0">
                <a:solidFill>
                  <a:srgbClr val="0070C0"/>
                </a:solidFill>
              </a:rPr>
              <a:t> </a:t>
            </a:r>
            <a:r>
              <a:rPr lang="es-PE" sz="2400" b="1" dirty="0" smtClean="0">
                <a:solidFill>
                  <a:srgbClr val="0070C0"/>
                </a:solidFill>
              </a:rPr>
              <a:t> </a:t>
            </a:r>
          </a:p>
          <a:p>
            <a:r>
              <a:rPr lang="es-PE" dirty="0" smtClean="0">
                <a:solidFill>
                  <a:schemeClr val="accent2"/>
                </a:solidFill>
              </a:rPr>
              <a:t>Versión: 8.0 </a:t>
            </a:r>
            <a:r>
              <a:rPr lang="es-PE" dirty="0" err="1" smtClean="0">
                <a:solidFill>
                  <a:schemeClr val="accent2"/>
                </a:solidFill>
              </a:rPr>
              <a:t>Dev</a:t>
            </a:r>
            <a:endParaRPr lang="es-PE" dirty="0">
              <a:solidFill>
                <a:schemeClr val="accent2"/>
              </a:solidFill>
            </a:endParaRPr>
          </a:p>
          <a:p>
            <a:endParaRPr lang="es-PE" sz="2000" dirty="0" smtClean="0">
              <a:solidFill>
                <a:schemeClr val="accent2"/>
              </a:solidFill>
            </a:endParaRPr>
          </a:p>
          <a:p>
            <a:r>
              <a:rPr lang="es-PE" sz="2000" dirty="0" smtClean="0">
                <a:solidFill>
                  <a:schemeClr val="accent2"/>
                </a:solidFill>
              </a:rPr>
              <a:t>Uno de los CMS más usados y populares del mundo.</a:t>
            </a:r>
          </a:p>
          <a:p>
            <a:endParaRPr lang="es-PE" sz="2400" dirty="0">
              <a:solidFill>
                <a:schemeClr val="accent2"/>
              </a:solidFill>
            </a:endParaRPr>
          </a:p>
          <a:p>
            <a:r>
              <a:rPr lang="es-PE" sz="2000" dirty="0" err="1" smtClean="0">
                <a:solidFill>
                  <a:schemeClr val="accent2"/>
                </a:solidFill>
              </a:rPr>
              <a:t>Releases</a:t>
            </a:r>
            <a:r>
              <a:rPr lang="es-PE" sz="2000" dirty="0" smtClean="0">
                <a:solidFill>
                  <a:schemeClr val="accent2"/>
                </a:solidFill>
              </a:rPr>
              <a:t>:</a:t>
            </a:r>
            <a:endParaRPr lang="es-PE" sz="2000" dirty="0">
              <a:solidFill>
                <a:schemeClr val="accent2"/>
              </a:solidFill>
            </a:endParaRPr>
          </a:p>
          <a:p>
            <a:r>
              <a:rPr lang="en-US" sz="1600" dirty="0" smtClean="0">
                <a:solidFill>
                  <a:schemeClr val="accent2"/>
                </a:solidFill>
              </a:rPr>
              <a:t>1.0</a:t>
            </a:r>
            <a:r>
              <a:rPr lang="en-US" sz="1600" dirty="0">
                <a:solidFill>
                  <a:schemeClr val="accent2"/>
                </a:solidFill>
              </a:rPr>
              <a:t>	15 Jan </a:t>
            </a:r>
            <a:r>
              <a:rPr lang="en-US" sz="1600" dirty="0" smtClean="0">
                <a:solidFill>
                  <a:schemeClr val="accent2"/>
                </a:solidFill>
              </a:rPr>
              <a:t>2001</a:t>
            </a:r>
            <a:endParaRPr lang="en-US" sz="1600" dirty="0">
              <a:solidFill>
                <a:schemeClr val="accent2"/>
              </a:solidFill>
            </a:endParaRPr>
          </a:p>
          <a:p>
            <a:r>
              <a:rPr lang="en-US" sz="1600" dirty="0">
                <a:solidFill>
                  <a:schemeClr val="accent2"/>
                </a:solidFill>
              </a:rPr>
              <a:t>2.0	15 Mar </a:t>
            </a:r>
            <a:r>
              <a:rPr lang="en-US" sz="1600" dirty="0" smtClean="0">
                <a:solidFill>
                  <a:schemeClr val="accent2"/>
                </a:solidFill>
              </a:rPr>
              <a:t>2001</a:t>
            </a:r>
            <a:endParaRPr lang="en-US" sz="1600" dirty="0">
              <a:solidFill>
                <a:schemeClr val="accent2"/>
              </a:solidFill>
            </a:endParaRPr>
          </a:p>
          <a:p>
            <a:r>
              <a:rPr lang="en-US" sz="1600" dirty="0">
                <a:solidFill>
                  <a:schemeClr val="accent2"/>
                </a:solidFill>
              </a:rPr>
              <a:t>3.0	15 Sep </a:t>
            </a:r>
            <a:r>
              <a:rPr lang="en-US" sz="1600" dirty="0" smtClean="0">
                <a:solidFill>
                  <a:schemeClr val="accent2"/>
                </a:solidFill>
              </a:rPr>
              <a:t>2001</a:t>
            </a:r>
          </a:p>
          <a:p>
            <a:r>
              <a:rPr lang="en-US" sz="1600" dirty="0" smtClean="0">
                <a:solidFill>
                  <a:schemeClr val="accent2"/>
                </a:solidFill>
              </a:rPr>
              <a:t>4.0	16 Jun 2002</a:t>
            </a:r>
          </a:p>
          <a:p>
            <a:r>
              <a:rPr lang="en-US" sz="1600" dirty="0" smtClean="0">
                <a:solidFill>
                  <a:schemeClr val="accent2"/>
                </a:solidFill>
              </a:rPr>
              <a:t>4.5</a:t>
            </a:r>
            <a:r>
              <a:rPr lang="en-US" sz="1600" dirty="0">
                <a:solidFill>
                  <a:schemeClr val="accent2"/>
                </a:solidFill>
              </a:rPr>
              <a:t>	16 Oct </a:t>
            </a:r>
            <a:r>
              <a:rPr lang="en-US" sz="1600" dirty="0" smtClean="0">
                <a:solidFill>
                  <a:schemeClr val="accent2"/>
                </a:solidFill>
              </a:rPr>
              <a:t>2004</a:t>
            </a:r>
            <a:endParaRPr lang="en-US" sz="1600" dirty="0">
              <a:solidFill>
                <a:schemeClr val="accent2"/>
              </a:solidFill>
            </a:endParaRPr>
          </a:p>
          <a:p>
            <a:r>
              <a:rPr lang="en-US" sz="1600" dirty="0">
                <a:solidFill>
                  <a:schemeClr val="accent2"/>
                </a:solidFill>
              </a:rPr>
              <a:t>4.6	16 Apr </a:t>
            </a:r>
            <a:r>
              <a:rPr lang="en-US" sz="1600" dirty="0" smtClean="0">
                <a:solidFill>
                  <a:schemeClr val="accent2"/>
                </a:solidFill>
              </a:rPr>
              <a:t>2005</a:t>
            </a:r>
            <a:endParaRPr lang="en-US" sz="1600" dirty="0">
              <a:solidFill>
                <a:schemeClr val="accent2"/>
              </a:solidFill>
            </a:endParaRPr>
          </a:p>
          <a:p>
            <a:r>
              <a:rPr lang="en-US" sz="1600" dirty="0">
                <a:solidFill>
                  <a:schemeClr val="accent2"/>
                </a:solidFill>
              </a:rPr>
              <a:t>4.7	16 May </a:t>
            </a:r>
            <a:r>
              <a:rPr lang="en-US" sz="1600" dirty="0" smtClean="0">
                <a:solidFill>
                  <a:schemeClr val="accent2"/>
                </a:solidFill>
              </a:rPr>
              <a:t>2006</a:t>
            </a:r>
            <a:endParaRPr lang="en-US" sz="1600" dirty="0">
              <a:solidFill>
                <a:schemeClr val="accent2"/>
              </a:solidFill>
            </a:endParaRPr>
          </a:p>
          <a:p>
            <a:r>
              <a:rPr lang="en-US" sz="1600" dirty="0">
                <a:solidFill>
                  <a:schemeClr val="accent2"/>
                </a:solidFill>
              </a:rPr>
              <a:t>5.0	15 Jan </a:t>
            </a:r>
            <a:r>
              <a:rPr lang="en-US" sz="1600" dirty="0" smtClean="0">
                <a:solidFill>
                  <a:schemeClr val="accent2"/>
                </a:solidFill>
              </a:rPr>
              <a:t>2007</a:t>
            </a:r>
            <a:endParaRPr lang="en-US" sz="1600" dirty="0">
              <a:solidFill>
                <a:schemeClr val="accent2"/>
              </a:solidFill>
            </a:endParaRPr>
          </a:p>
          <a:p>
            <a:r>
              <a:rPr lang="en-US" sz="1600" dirty="0">
                <a:solidFill>
                  <a:schemeClr val="accent2"/>
                </a:solidFill>
              </a:rPr>
              <a:t>6.0	13 Feb </a:t>
            </a:r>
            <a:r>
              <a:rPr lang="en-US" sz="1600" dirty="0" smtClean="0">
                <a:solidFill>
                  <a:schemeClr val="accent2"/>
                </a:solidFill>
              </a:rPr>
              <a:t>2008</a:t>
            </a:r>
            <a:endParaRPr lang="en-US" sz="1600" dirty="0">
              <a:solidFill>
                <a:schemeClr val="accent2"/>
              </a:solidFill>
            </a:endParaRPr>
          </a:p>
          <a:p>
            <a:r>
              <a:rPr lang="en-US" sz="1600" dirty="0">
                <a:solidFill>
                  <a:schemeClr val="accent2"/>
                </a:solidFill>
              </a:rPr>
              <a:t>7.0	</a:t>
            </a:r>
            <a:r>
              <a:rPr lang="en-US" sz="1600" dirty="0" smtClean="0">
                <a:solidFill>
                  <a:schemeClr val="accent2"/>
                </a:solidFill>
              </a:rPr>
              <a:t>  5 </a:t>
            </a:r>
            <a:r>
              <a:rPr lang="en-US" sz="1600" dirty="0">
                <a:solidFill>
                  <a:schemeClr val="accent2"/>
                </a:solidFill>
              </a:rPr>
              <a:t>Jan </a:t>
            </a:r>
            <a:r>
              <a:rPr lang="en-US" sz="1600" dirty="0" smtClean="0">
                <a:solidFill>
                  <a:schemeClr val="accent2"/>
                </a:solidFill>
              </a:rPr>
              <a:t>2011</a:t>
            </a:r>
            <a:endParaRPr lang="en-US" sz="1600" dirty="0">
              <a:solidFill>
                <a:schemeClr val="accent2"/>
              </a:solidFill>
            </a:endParaRPr>
          </a:p>
          <a:p>
            <a:r>
              <a:rPr lang="en-US" sz="1600" dirty="0">
                <a:solidFill>
                  <a:schemeClr val="accent2"/>
                </a:solidFill>
              </a:rPr>
              <a:t>8.0	</a:t>
            </a:r>
            <a:r>
              <a:rPr lang="en-US" sz="1600" dirty="0" smtClean="0">
                <a:solidFill>
                  <a:schemeClr val="accent2"/>
                </a:solidFill>
              </a:rPr>
              <a:t>TBA</a:t>
            </a:r>
            <a:endParaRPr lang="es-PE" sz="1600" dirty="0">
              <a:solidFill>
                <a:schemeClr val="accent2"/>
              </a:solidFill>
            </a:endParaRP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dirty="0"/>
                <a:t>(</a:t>
              </a:r>
              <a:r>
                <a:rPr lang="es-PE" dirty="0" err="1"/>
                <a:t>service</a:t>
              </a:r>
              <a:r>
                <a:rPr lang="es-PE" dirty="0"/>
                <a:t> </a:t>
              </a:r>
              <a:r>
                <a:rPr lang="es-PE" dirty="0" err="1"/>
                <a:t>debt</a:t>
              </a:r>
              <a:r>
                <a:rPr lang="es-PE" dirty="0"/>
                <a:t> </a:t>
              </a:r>
              <a:r>
                <a:rPr lang="es-PE" dirty="0" err="1"/>
                <a:t>when</a:t>
              </a:r>
              <a:r>
                <a:rPr lang="es-PE" dirty="0"/>
                <a:t> </a:t>
              </a:r>
              <a:r>
                <a:rPr lang="es-PE" dirty="0" err="1"/>
                <a:t>you</a:t>
              </a:r>
              <a:r>
                <a:rPr lang="es-PE" dirty="0"/>
                <a:t> </a:t>
              </a:r>
              <a:r>
                <a:rPr lang="es-PE" dirty="0" err="1"/>
                <a:t>happen</a:t>
              </a:r>
              <a:r>
                <a:rPr lang="es-PE" dirty="0"/>
                <a:t> </a:t>
              </a:r>
              <a:r>
                <a:rPr lang="es-PE" dirty="0" err="1"/>
                <a:t>upon</a:t>
              </a:r>
              <a:r>
                <a:rPr lang="es-PE" dirty="0"/>
                <a:t> </a:t>
              </a:r>
              <a:r>
                <a:rPr lang="es-PE" dirty="0" err="1"/>
                <a:t>it</a:t>
              </a:r>
              <a:r>
                <a:rPr lang="es-PE" dirty="0"/>
                <a:t>)</a:t>
              </a:r>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PRIORIZAR Y EL BACKLOG</a:t>
            </a:r>
            <a:endParaRPr lang="es-PE" b="1" dirty="0">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Distribuir en cada sprint</a:t>
            </a:r>
            <a:endParaRPr lang="es-PE" b="1" dirty="0">
              <a:latin typeface="Novecento wide Book" pitchFamily="50"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656410"/>
            <a:ext cx="5065229" cy="4060820"/>
            <a:chOff x="327058" y="1748507"/>
            <a:chExt cx="5065229" cy="4060820"/>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3279208" y="5286107"/>
              <a:ext cx="2113079" cy="523220"/>
            </a:xfrm>
            <a:prstGeom prst="rect">
              <a:avLst/>
            </a:prstGeom>
            <a:noFill/>
          </p:spPr>
          <p:txBody>
            <a:bodyPr wrap="none" rtlCol="0">
              <a:spAutoFit/>
            </a:bodyPr>
            <a:lstStyle/>
            <a:p>
              <a:r>
                <a:rPr lang="es-PE" sz="2800" dirty="0" err="1" smtClean="0">
                  <a:solidFill>
                    <a:schemeClr val="bg2"/>
                  </a:solidFill>
                </a:rPr>
                <a:t>Constraints</a:t>
              </a:r>
              <a:endParaRPr lang="es-PE" sz="2800" dirty="0">
                <a:solidFill>
                  <a:schemeClr val="bg2"/>
                </a:solidFill>
              </a:endParaRP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Costo acumulado</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220567"/>
            <a:ext cx="7560000" cy="2458409"/>
          </a:xfrm>
          <a:prstGeom prst="rect">
            <a:avLst/>
          </a:prstGeom>
        </p:spPr>
      </p:pic>
      <p:sp>
        <p:nvSpPr>
          <p:cNvPr id="8" name="7 Rectángulo redondeado"/>
          <p:cNvSpPr/>
          <p:nvPr/>
        </p:nvSpPr>
        <p:spPr>
          <a:xfrm>
            <a:off x="2396332" y="1255377"/>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cxnSp>
        <p:nvCxnSpPr>
          <p:cNvPr id="9" name="8 Conector recto de flecha"/>
          <p:cNvCxnSpPr>
            <a:stCxn id="8" idx="2"/>
          </p:cNvCxnSpPr>
          <p:nvPr/>
        </p:nvCxnSpPr>
        <p:spPr>
          <a:xfrm flipH="1">
            <a:off x="2128347" y="1672367"/>
            <a:ext cx="1441060" cy="5283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3569406" y="2991465"/>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5" name="14 Conector recto de flecha"/>
          <p:cNvCxnSpPr/>
          <p:nvPr/>
        </p:nvCxnSpPr>
        <p:spPr>
          <a:xfrm flipH="1" flipV="1">
            <a:off x="2632050" y="2898477"/>
            <a:ext cx="937356" cy="3410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35 Rectángulo"/>
          <p:cNvSpPr/>
          <p:nvPr/>
        </p:nvSpPr>
        <p:spPr>
          <a:xfrm>
            <a:off x="792000" y="3928324"/>
            <a:ext cx="7560000" cy="2246769"/>
          </a:xfrm>
          <a:prstGeom prst="rect">
            <a:avLst/>
          </a:prstGeom>
        </p:spPr>
        <p:txBody>
          <a:bodyPr wrap="square">
            <a:spAutoFit/>
          </a:bodyPr>
          <a:lstStyle/>
          <a:p>
            <a:pPr marL="285750" indent="-285750">
              <a:buFont typeface="Arial" pitchFamily="34" charset="0"/>
              <a:buChar char="•"/>
            </a:pPr>
            <a:r>
              <a:rPr lang="es-PE" sz="2000" dirty="0" err="1" smtClean="0">
                <a:solidFill>
                  <a:schemeClr val="accent2"/>
                </a:solidFill>
              </a:rPr>
              <a:t>Stakeholders</a:t>
            </a:r>
            <a:r>
              <a:rPr lang="es-PE" sz="2000" dirty="0" smtClean="0">
                <a:solidFill>
                  <a:schemeClr val="accent2"/>
                </a:solidFill>
              </a:rPr>
              <a:t>/Inversionistas pueden darse una idea del riesgo del software</a:t>
            </a:r>
          </a:p>
          <a:p>
            <a:pPr marL="285750" indent="-285750">
              <a:buFont typeface="Arial" pitchFamily="34" charset="0"/>
              <a:buChar char="•"/>
            </a:pPr>
            <a:r>
              <a:rPr lang="es-PE" sz="2000" dirty="0" smtClean="0">
                <a:solidFill>
                  <a:schemeClr val="accent2"/>
                </a:solidFill>
              </a:rPr>
              <a:t>Definir límites de crédito para que los </a:t>
            </a:r>
            <a:r>
              <a:rPr lang="es-PE" sz="2000" dirty="0" err="1" smtClean="0">
                <a:solidFill>
                  <a:schemeClr val="accent2"/>
                </a:solidFill>
              </a:rPr>
              <a:t>stakeholders</a:t>
            </a:r>
            <a:r>
              <a:rPr lang="es-PE" sz="2000" dirty="0" smtClean="0">
                <a:solidFill>
                  <a:schemeClr val="accent2"/>
                </a:solidFill>
              </a:rPr>
              <a:t> tomen decisiones informadas.</a:t>
            </a:r>
          </a:p>
          <a:p>
            <a:pPr marL="285750" indent="-285750">
              <a:buFont typeface="Arial" pitchFamily="34" charset="0"/>
              <a:buChar char="•"/>
            </a:pPr>
            <a:r>
              <a:rPr lang="es-PE" sz="2000" dirty="0" smtClean="0">
                <a:solidFill>
                  <a:schemeClr val="accent2"/>
                </a:solidFill>
              </a:rPr>
              <a:t>El software sigue siendo asequible de mantener? </a:t>
            </a:r>
            <a:br>
              <a:rPr lang="es-PE" sz="2000" dirty="0" smtClean="0">
                <a:solidFill>
                  <a:schemeClr val="accent2"/>
                </a:solidFill>
              </a:rPr>
            </a:br>
            <a:r>
              <a:rPr lang="es-PE" sz="2000" dirty="0" err="1" smtClean="0">
                <a:solidFill>
                  <a:schemeClr val="accent2"/>
                </a:solidFill>
              </a:rPr>
              <a:t>Refactor</a:t>
            </a:r>
            <a:r>
              <a:rPr lang="es-PE" sz="2000" dirty="0" smtClean="0">
                <a:solidFill>
                  <a:schemeClr val="accent2"/>
                </a:solidFill>
              </a:rPr>
              <a:t> </a:t>
            </a:r>
            <a:r>
              <a:rPr lang="es-PE" sz="2000" dirty="0">
                <a:solidFill>
                  <a:schemeClr val="accent2"/>
                </a:solidFill>
              </a:rPr>
              <a:t>o </a:t>
            </a:r>
            <a:r>
              <a:rPr lang="es-PE" sz="2000" dirty="0" err="1">
                <a:solidFill>
                  <a:schemeClr val="accent2"/>
                </a:solidFill>
              </a:rPr>
              <a:t>Rewrite</a:t>
            </a:r>
            <a:r>
              <a:rPr lang="es-PE" sz="2000" dirty="0">
                <a:solidFill>
                  <a:schemeClr val="accent2"/>
                </a:solidFill>
              </a:rPr>
              <a:t>? </a:t>
            </a:r>
            <a:endParaRPr lang="es-PE" sz="2000" dirty="0" smtClean="0">
              <a:solidFill>
                <a:schemeClr val="accent2"/>
              </a:solidFill>
            </a:endParaRPr>
          </a:p>
          <a:p>
            <a:pPr marL="285750" indent="-285750">
              <a:buFont typeface="Arial" pitchFamily="34" charset="0"/>
              <a:buChar char="•"/>
            </a:pPr>
            <a:r>
              <a:rPr lang="es-PE" sz="2000" dirty="0" smtClean="0">
                <a:solidFill>
                  <a:schemeClr val="accent2"/>
                </a:solidFill>
              </a:rPr>
              <a:t>Colocarlo en un balance como "obligación".</a:t>
            </a:r>
            <a:endParaRPr lang="es-PE" sz="2000" dirty="0">
              <a:solidFill>
                <a:schemeClr val="accent2"/>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787400" y="3102964"/>
            <a:ext cx="7569200"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a:t>
            </a:r>
            <a:r>
              <a:rPr lang="en-US" altLang="es-PE" sz="4400" b="1" dirty="0" err="1" smtClean="0">
                <a:solidFill>
                  <a:schemeClr val="accent2"/>
                </a:solidFill>
                <a:latin typeface="+mj-lt"/>
                <a:ea typeface="Lucida Grande" charset="0"/>
                <a:cs typeface="Lucida Grande" charset="0"/>
                <a:sym typeface="Lucida Grande" charset="0"/>
              </a:rPr>
              <a:t>núñez</a:t>
            </a:r>
            <a:r>
              <a:rPr lang="en-US" altLang="es-PE" sz="4000" b="1" dirty="0">
                <a:solidFill>
                  <a:schemeClr val="accent2"/>
                </a:solidFill>
                <a:latin typeface="+mj-lt"/>
                <a:ea typeface="ヒラギノ角ゴ ProN W6" charset="0"/>
                <a:cs typeface="ヒラギノ角ゴ ProN W6" charset="0"/>
                <a:sym typeface="Lucida Grande" charset="0"/>
              </a:rPr>
              <a:t/>
            </a:r>
            <a:br>
              <a:rPr lang="en-US" altLang="es-PE" sz="4000" b="1" dirty="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a:t>
            </a:r>
            <a:r>
              <a:rPr lang="en-US" altLang="es-PE" sz="1800" b="1" dirty="0">
                <a:solidFill>
                  <a:schemeClr val="accent2"/>
                </a:solidFill>
                <a:latin typeface="+mj-lt"/>
                <a:ea typeface="ヒラギノ角ゴ ProN W6" charset="0"/>
                <a:cs typeface="ヒラギノ角ゴ ProN W6" charset="0"/>
                <a:sym typeface="Lucida Grande" charset="0"/>
              </a:rPr>
              <a:t>Consultant &amp; </a:t>
            </a:r>
            <a:r>
              <a:rPr lang="en-US" altLang="es-PE" sz="1800" b="1" dirty="0" smtClean="0">
                <a:solidFill>
                  <a:schemeClr val="accent2"/>
                </a:solidFill>
                <a:latin typeface="+mj-lt"/>
                <a:ea typeface="ヒラギノ角ゴ ProN W6" charset="0"/>
                <a:cs typeface="ヒラギノ角ゴ ProN W6" charset="0"/>
                <a:sym typeface="Lucida Grande" charset="0"/>
              </a:rPr>
              <a:t>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300" y="147638"/>
            <a:ext cx="2819400" cy="2819400"/>
          </a:xfrm>
          <a:prstGeom prst="rect">
            <a:avLst/>
          </a:prstGeom>
          <a:noFill/>
          <a:ln>
            <a:noFill/>
          </a:ln>
          <a:effectLst>
            <a:outerShdw blurRad="190500" algn="ctr" rotWithShape="0">
              <a:schemeClr val="bg2">
                <a:alpha val="7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5776" y="4779572"/>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5844" y="4779572"/>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176" y="4576372"/>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0044" y="4576372"/>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3058105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41702" y="1250199"/>
            <a:ext cx="8229600" cy="609600"/>
          </a:xfrm>
        </p:spPr>
        <p:txBody>
          <a:bodyPr/>
          <a:lstStyle/>
          <a:p>
            <a:r>
              <a:rPr lang="es-PE" b="1" dirty="0" smtClean="0">
                <a:latin typeface="Novecento wide Book" pitchFamily="50" charset="0"/>
              </a:rPr>
              <a:t>¿ Cómo nos sentimos acerca de la calidad de nuestro código ?</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285" y="2807589"/>
            <a:ext cx="1914792" cy="1914792"/>
          </a:xfrm>
          <a:prstGeom prst="rect">
            <a:avLst/>
          </a:prstGeom>
        </p:spPr>
      </p:pic>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34" y="2807589"/>
            <a:ext cx="1943371" cy="1914792"/>
          </a:xfrm>
          <a:prstGeom prst="rect">
            <a:avLst/>
          </a:prstGeom>
        </p:spPr>
      </p:pic>
      <p:cxnSp>
        <p:nvCxnSpPr>
          <p:cNvPr id="6" name="5 Conector recto de flecha"/>
          <p:cNvCxnSpPr/>
          <p:nvPr/>
        </p:nvCxnSpPr>
        <p:spPr>
          <a:xfrm>
            <a:off x="1518835" y="4928466"/>
            <a:ext cx="6192000" cy="0"/>
          </a:xfrm>
          <a:prstGeom prst="straightConnector1">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1441345" y="5037092"/>
            <a:ext cx="360996" cy="584775"/>
          </a:xfrm>
          <a:prstGeom prst="rect">
            <a:avLst/>
          </a:prstGeom>
          <a:noFill/>
        </p:spPr>
        <p:txBody>
          <a:bodyPr wrap="none" rtlCol="0">
            <a:spAutoFit/>
          </a:bodyPr>
          <a:lstStyle/>
          <a:p>
            <a:r>
              <a:rPr lang="es-PE" sz="3200" dirty="0" smtClean="0">
                <a:solidFill>
                  <a:schemeClr val="accent1"/>
                </a:solidFill>
                <a:latin typeface="+mj-lt"/>
              </a:rPr>
              <a:t>1</a:t>
            </a:r>
            <a:endParaRPr lang="es-PE" sz="3200" dirty="0">
              <a:solidFill>
                <a:schemeClr val="accent1"/>
              </a:solidFill>
              <a:latin typeface="+mj-lt"/>
            </a:endParaRPr>
          </a:p>
        </p:txBody>
      </p:sp>
      <p:sp>
        <p:nvSpPr>
          <p:cNvPr id="17" name="16 CuadroTexto"/>
          <p:cNvSpPr txBox="1"/>
          <p:nvPr/>
        </p:nvSpPr>
        <p:spPr>
          <a:xfrm>
            <a:off x="7373365" y="5037093"/>
            <a:ext cx="445956" cy="584775"/>
          </a:xfrm>
          <a:prstGeom prst="rect">
            <a:avLst/>
          </a:prstGeom>
          <a:noFill/>
        </p:spPr>
        <p:txBody>
          <a:bodyPr wrap="none" rtlCol="0">
            <a:spAutoFit/>
          </a:bodyPr>
          <a:lstStyle/>
          <a:p>
            <a:r>
              <a:rPr lang="es-PE" sz="3200" dirty="0" smtClean="0">
                <a:solidFill>
                  <a:schemeClr val="accent1"/>
                </a:solidFill>
                <a:latin typeface="+mj-lt"/>
              </a:rPr>
              <a:t>5</a:t>
            </a:r>
            <a:endParaRPr lang="es-PE" sz="3200" dirty="0">
              <a:solidFill>
                <a:schemeClr val="accent1"/>
              </a:solidFill>
              <a:latin typeface="+mj-lt"/>
            </a:endParaRPr>
          </a:p>
        </p:txBody>
      </p:sp>
      <p:cxnSp>
        <p:nvCxnSpPr>
          <p:cNvPr id="19" name="18 Conector recto"/>
          <p:cNvCxnSpPr/>
          <p:nvPr/>
        </p:nvCxnSpPr>
        <p:spPr>
          <a:xfrm flipH="1">
            <a:off x="1637838"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flipH="1">
            <a:off x="7596342"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p:cNvCxnSpPr/>
          <p:nvPr/>
        </p:nvCxnSpPr>
        <p:spPr>
          <a:xfrm flipH="1">
            <a:off x="3123093" y="4768875"/>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flipH="1">
            <a:off x="4620186" y="4784201"/>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p:cNvCxnSpPr/>
          <p:nvPr/>
        </p:nvCxnSpPr>
        <p:spPr>
          <a:xfrm flipH="1">
            <a:off x="6142680" y="4766466"/>
            <a:ext cx="1" cy="324000"/>
          </a:xfrm>
          <a:prstGeom prst="line">
            <a:avLst/>
          </a:prstGeom>
          <a:ln w="571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218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err="1" smtClean="0">
                <a:solidFill>
                  <a:schemeClr val="tx1"/>
                </a:solidFill>
                <a:latin typeface="Novecento wide Book" pitchFamily="50" charset="0"/>
              </a:rPr>
              <a:t>Cost</a:t>
            </a:r>
            <a:r>
              <a:rPr lang="es-PE" b="1" dirty="0" smtClean="0">
                <a:solidFill>
                  <a:schemeClr val="tx1"/>
                </a:solidFill>
                <a:latin typeface="Novecento wide Book" pitchFamily="50" charset="0"/>
              </a:rPr>
              <a:t> of </a:t>
            </a:r>
            <a:r>
              <a:rPr lang="es-PE" b="1" dirty="0" err="1" smtClean="0">
                <a:solidFill>
                  <a:schemeClr val="tx1"/>
                </a:solidFill>
                <a:latin typeface="Novecento wide Book" pitchFamily="50" charset="0"/>
              </a:rPr>
              <a:t>Change</a:t>
            </a:r>
            <a:endParaRPr lang="es-PE" b="1" dirty="0">
              <a:solidFill>
                <a:schemeClr val="tx1"/>
              </a:solidFill>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sp>
        <p:nvSpPr>
          <p:cNvPr id="3" name="2 Rectángulo redondeado"/>
          <p:cNvSpPr/>
          <p:nvPr/>
        </p:nvSpPr>
        <p:spPr>
          <a:xfrm>
            <a:off x="2396333" y="2512572"/>
            <a:ext cx="1576552"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Debt</a:t>
            </a:r>
            <a:r>
              <a:rPr lang="es-PE" sz="2000" dirty="0" smtClean="0">
                <a:solidFill>
                  <a:srgbClr val="FF0000"/>
                </a:solidFill>
              </a:rPr>
              <a:t> Ratio</a:t>
            </a:r>
            <a:endParaRPr lang="es-PE" sz="2000" dirty="0">
              <a:solidFill>
                <a:srgbClr val="FF0000"/>
              </a:solidFill>
            </a:endParaRPr>
          </a:p>
        </p:txBody>
      </p:sp>
      <p:cxnSp>
        <p:nvCxnSpPr>
          <p:cNvPr id="11" name="10 Conector recto de flecha"/>
          <p:cNvCxnSpPr>
            <a:stCxn id="3" idx="2"/>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Breakdown</a:t>
            </a:r>
            <a:r>
              <a:rPr lang="es-PE" sz="2000" dirty="0" smtClean="0">
                <a:solidFill>
                  <a:srgbClr val="FF0000"/>
                </a:solidFill>
              </a:rPr>
              <a:t> </a:t>
            </a:r>
            <a:r>
              <a:rPr lang="es-PE" sz="2000" dirty="0" err="1" smtClean="0">
                <a:solidFill>
                  <a:srgbClr val="FF0000"/>
                </a:solidFill>
              </a:rPr>
              <a:t>by</a:t>
            </a:r>
            <a:r>
              <a:rPr lang="es-PE" sz="2000" dirty="0" smtClean="0">
                <a:solidFill>
                  <a:srgbClr val="FF0000"/>
                </a:solidFill>
              </a:rPr>
              <a:t> Axis</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43 Rectángulo redondeado"/>
          <p:cNvSpPr/>
          <p:nvPr/>
        </p:nvSpPr>
        <p:spPr>
          <a:xfrm>
            <a:off x="786746" y="5551473"/>
            <a:ext cx="2145639" cy="80202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err="1" smtClean="0">
                <a:solidFill>
                  <a:srgbClr val="FF0000"/>
                </a:solidFill>
              </a:rPr>
              <a:t>Cost</a:t>
            </a:r>
            <a:r>
              <a:rPr lang="es-PE" sz="2000" dirty="0" smtClean="0">
                <a:solidFill>
                  <a:srgbClr val="FF0000"/>
                </a:solidFill>
              </a:rPr>
              <a:t> and </a:t>
            </a:r>
            <a:r>
              <a:rPr lang="es-PE" sz="2000" dirty="0" err="1" smtClean="0">
                <a:solidFill>
                  <a:srgbClr val="FF0000"/>
                </a:solidFill>
              </a:rPr>
              <a:t>Work</a:t>
            </a:r>
            <a:endParaRPr lang="es-PE" sz="2000" dirty="0" smtClean="0">
              <a:solidFill>
                <a:srgbClr val="FF0000"/>
              </a:solidFill>
            </a:endParaRPr>
          </a:p>
          <a:p>
            <a:pPr algn="ctr"/>
            <a:r>
              <a:rPr lang="es-PE" sz="2000" dirty="0" err="1" smtClean="0">
                <a:solidFill>
                  <a:srgbClr val="FF0000"/>
                </a:solidFill>
              </a:rPr>
              <a:t>to</a:t>
            </a:r>
            <a:r>
              <a:rPr lang="es-PE" sz="2000" dirty="0" smtClean="0">
                <a:solidFill>
                  <a:srgbClr val="FF0000"/>
                </a:solidFill>
              </a:rPr>
              <a:t> </a:t>
            </a:r>
            <a:r>
              <a:rPr lang="es-PE" sz="2000" dirty="0" err="1">
                <a:solidFill>
                  <a:srgbClr val="FF0000"/>
                </a:solidFill>
              </a:rPr>
              <a:t>R</a:t>
            </a:r>
            <a:r>
              <a:rPr lang="es-PE" sz="2000" dirty="0" err="1" smtClean="0">
                <a:solidFill>
                  <a:srgbClr val="FF0000"/>
                </a:solidFill>
              </a:rPr>
              <a:t>eimburse</a:t>
            </a:r>
            <a:endParaRPr lang="es-PE" sz="2000" dirty="0">
              <a:solidFill>
                <a:srgbClr val="FF0000"/>
              </a:solidFill>
            </a:endParaRPr>
          </a:p>
        </p:txBody>
      </p:sp>
      <p:cxnSp>
        <p:nvCxnSpPr>
          <p:cNvPr id="45" name="44 Conector recto de flecha"/>
          <p:cNvCxnSpPr>
            <a:stCxn id="44" idx="0"/>
          </p:cNvCxnSpPr>
          <p:nvPr/>
        </p:nvCxnSpPr>
        <p:spPr>
          <a:xfrm flipH="1" flipV="1">
            <a:off x="1859565" y="4930265"/>
            <a:ext cx="1" cy="62120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910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37420</TotalTime>
  <Words>6635</Words>
  <Application>Microsoft Office PowerPoint</Application>
  <PresentationFormat>Presentación en pantalla (4:3)</PresentationFormat>
  <Paragraphs>718</Paragraphs>
  <Slides>46</Slides>
  <Notes>46</Notes>
  <HiddenSlides>1</HiddenSlides>
  <MMClips>0</MMClips>
  <ScaleCrop>false</ScaleCrop>
  <HeadingPairs>
    <vt:vector size="4" baseType="variant">
      <vt:variant>
        <vt:lpstr>Tema</vt:lpstr>
      </vt:variant>
      <vt:variant>
        <vt:i4>1</vt:i4>
      </vt:variant>
      <vt:variant>
        <vt:lpstr>Títulos de diapositiva</vt:lpstr>
      </vt:variant>
      <vt:variant>
        <vt:i4>46</vt:i4>
      </vt:variant>
    </vt:vector>
  </HeadingPairs>
  <TitlesOfParts>
    <vt:vector size="47" baseType="lpstr">
      <vt:lpstr>Six 4:3 Light</vt:lpstr>
      <vt:lpstr>Software Debt Qué es y cómo  gestionarlo holísticamente</vt:lpstr>
      <vt:lpstr>Un caso real</vt:lpstr>
      <vt:lpstr>La victima</vt:lpstr>
      <vt:lpstr>EL PROBLEMA</vt:lpstr>
      <vt:lpstr>Presentación de PowerPoint</vt:lpstr>
      <vt:lpstr>¿ Cómo nos sentimos acerca de la calidad de nuestro código ?</vt:lpstr>
      <vt:lpstr>Metáfora</vt:lpstr>
      <vt:lpstr>Cost of Change</vt:lpstr>
      <vt:lpstr>MÉTRICA</vt:lpstr>
      <vt:lpstr>software debt is good</vt:lpstr>
      <vt:lpstr>Presentación de PowerPoint</vt:lpstr>
      <vt:lpstr>software debt is bad</vt:lpstr>
      <vt:lpstr>Enfrenta la cruda realidad</vt:lpstr>
      <vt:lpstr>Presentación de PowerPoint</vt:lpstr>
      <vt:lpstr>No caigas en la trampa</vt:lpstr>
      <vt:lpstr>Presentación de PowerPoint</vt:lpstr>
      <vt:lpstr>Presentación de PowerPoint</vt:lpstr>
      <vt:lpstr>Involucrar y EDUCAR</vt:lpstr>
      <vt:lpstr>Presentación de PowerPoint</vt:lpstr>
      <vt:lpstr>Presentación de PowerPoint</vt:lpstr>
      <vt:lpstr>Presentación de PowerPoint</vt:lpstr>
      <vt:lpstr>Presentación de PowerPoint</vt:lpstr>
      <vt:lpstr>Presentación de PowerPoint</vt:lpstr>
      <vt:lpstr>Visualizar y Medir</vt:lpstr>
      <vt:lpstr>Presentación de PowerPoint</vt:lpstr>
      <vt:lpstr>Presentación de PowerPoint</vt:lpstr>
      <vt:lpstr>Presentación de PowerPoint</vt:lpstr>
      <vt:lpstr>Presentación de PowerPoint</vt:lpstr>
      <vt:lpstr>SOSTENER EL RITMO  Y LA CALIDAD</vt:lpstr>
      <vt:lpstr>Presentación de PowerPoint</vt:lpstr>
      <vt:lpstr>Presentación de PowerPoint</vt:lpstr>
      <vt:lpstr>Presentación de PowerPoint</vt:lpstr>
      <vt:lpstr>Atender y Pagar  la deuda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Incluir la calidad en la gestión del portfolio</vt:lpstr>
      <vt:lpstr>Presentación de PowerPoint</vt:lpstr>
      <vt:lpstr>Presentación de PowerPoint</vt:lpstr>
      <vt:lpstr>Presentación de PowerPoint</vt:lpstr>
      <vt:lpstr>Presentación de PowerPoint</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RxmnT</cp:lastModifiedBy>
  <cp:revision>1993</cp:revision>
  <dcterms:created xsi:type="dcterms:W3CDTF">2006-08-16T00:00:00Z</dcterms:created>
  <dcterms:modified xsi:type="dcterms:W3CDTF">2013-10-08T03:55:25Z</dcterms:modified>
</cp:coreProperties>
</file>